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18"/>
  </p:notesMasterIdLst>
  <p:sldIdLst>
    <p:sldId id="256" r:id="rId2"/>
    <p:sldId id="257" r:id="rId3"/>
    <p:sldId id="258" r:id="rId4"/>
    <p:sldId id="272" r:id="rId5"/>
    <p:sldId id="273" r:id="rId6"/>
    <p:sldId id="259" r:id="rId7"/>
    <p:sldId id="277" r:id="rId8"/>
    <p:sldId id="279" r:id="rId9"/>
    <p:sldId id="281" r:id="rId10"/>
    <p:sldId id="280" r:id="rId11"/>
    <p:sldId id="261" r:id="rId12"/>
    <p:sldId id="278" r:id="rId13"/>
    <p:sldId id="274" r:id="rId14"/>
    <p:sldId id="276" r:id="rId15"/>
    <p:sldId id="262" r:id="rId16"/>
    <p:sldId id="263" r:id="rId17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522" y="-14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xmlns="" id="{D0500E8D-25B2-4289-A570-A71A4E5EB5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 altLang="en-US" dirty="0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xmlns="" id="{E761DA57-356C-4D9D-9B2A-229AF02EA01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fr-FR" altLang="en-US" dirty="0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xmlns="" id="{7CFF6B0E-EE08-4127-B48F-24B51A35A28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xmlns="" id="{4EA81BA4-DBF4-4F7C-8662-C5AEC3B880C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Cliquez pour modifier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xmlns="" id="{B913640C-9A03-4D68-98C1-97C89BFC43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fr-FR" altLang="en-US" dirty="0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xmlns="" id="{286313AB-7AEC-4F0E-AB55-265C48554A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FAD0786-CD28-4048-AAF0-2044DD274CCE}" type="slidenum">
              <a:rPr lang="fr-FR" altLang="en-US"/>
              <a:pPr/>
              <a:t>‹N°›</a:t>
            </a:fld>
            <a:endParaRPr lang="fr-FR" altLang="en-US" dirty="0"/>
          </a:p>
        </p:txBody>
      </p:sp>
    </p:spTree>
    <p:extLst>
      <p:ext uri="{BB962C8B-B14F-4D97-AF65-F5344CB8AC3E}">
        <p14:creationId xmlns:p14="http://schemas.microsoft.com/office/powerpoint/2010/main" val="22746496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6F2E39-D56D-4300-A995-ACA482FEB4BB}" type="slidenum">
              <a:rPr lang="fr-FR" altLang="en-US" smtClean="0"/>
              <a:pPr/>
              <a:t>‹N°›</a:t>
            </a:fld>
            <a:endParaRPr lang="fr-FR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F2E39-D56D-4300-A995-ACA482FEB4BB}" type="slidenum">
              <a:rPr lang="fr-FR" altLang="en-US" smtClean="0"/>
              <a:pPr/>
              <a:t>‹N°›</a:t>
            </a:fld>
            <a:endParaRPr lang="fr-FR" alt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F2E39-D56D-4300-A995-ACA482FEB4BB}" type="slidenum">
              <a:rPr lang="fr-FR" altLang="en-US" smtClean="0"/>
              <a:pPr/>
              <a:t>‹N°›</a:t>
            </a:fld>
            <a:endParaRPr lang="fr-FR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F2E39-D56D-4300-A995-ACA482FEB4BB}" type="slidenum">
              <a:rPr lang="fr-FR" altLang="en-US" smtClean="0"/>
              <a:pPr/>
              <a:t>‹N°›</a:t>
            </a:fld>
            <a:endParaRPr lang="fr-FR" alt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6F2E39-D56D-4300-A995-ACA482FEB4BB}" type="slidenum">
              <a:rPr lang="fr-FR" altLang="en-US" smtClean="0"/>
              <a:pPr/>
              <a:t>‹N°›</a:t>
            </a:fld>
            <a:endParaRPr lang="fr-FR" alt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 alt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F2E39-D56D-4300-A995-ACA482FEB4BB}" type="slidenum">
              <a:rPr lang="fr-FR" altLang="en-US" smtClean="0"/>
              <a:pPr/>
              <a:t>‹N°›</a:t>
            </a:fld>
            <a:endParaRPr lang="fr-FR" alt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F2E39-D56D-4300-A995-ACA482FEB4BB}" type="slidenum">
              <a:rPr lang="fr-FR" altLang="en-US" smtClean="0"/>
              <a:pPr/>
              <a:t>‹N°›</a:t>
            </a:fld>
            <a:endParaRPr lang="fr-FR" alt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F2E39-D56D-4300-A995-ACA482FEB4BB}" type="slidenum">
              <a:rPr lang="fr-FR" altLang="en-US" smtClean="0"/>
              <a:pPr/>
              <a:t>‹N°›</a:t>
            </a:fld>
            <a:endParaRPr lang="fr-FR" altLang="en-US" dirty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F2E39-D56D-4300-A995-ACA482FEB4BB}" type="slidenum">
              <a:rPr lang="fr-FR" altLang="en-US" smtClean="0"/>
              <a:pPr/>
              <a:t>‹N°›</a:t>
            </a:fld>
            <a:endParaRPr lang="fr-FR" altLang="en-US" dirty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F2E39-D56D-4300-A995-ACA482FEB4BB}" type="slidenum">
              <a:rPr lang="fr-FR" altLang="en-US" smtClean="0"/>
              <a:pPr/>
              <a:t>‹N°›</a:t>
            </a:fld>
            <a:endParaRPr lang="fr-FR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6F2E39-D56D-4300-A995-ACA482FEB4BB}" type="slidenum">
              <a:rPr lang="fr-FR" altLang="en-US" smtClean="0"/>
              <a:pPr/>
              <a:t>‹N°›</a:t>
            </a:fld>
            <a:endParaRPr lang="fr-FR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fr-F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fr-F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336F2E39-D56D-4300-A995-ACA482FEB4BB}" type="slidenum">
              <a:rPr lang="fr-FR" altLang="en-US" smtClean="0"/>
              <a:pPr/>
              <a:t>‹N°›</a:t>
            </a:fld>
            <a:endParaRPr lang="fr-F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xmlns="" id="{BAC848BC-D956-4AB2-B0A7-A41FFB38FFB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altLang="en-US" sz="4600" dirty="0"/>
              <a:t>P</a:t>
            </a:r>
            <a:r>
              <a:rPr lang="fr-FR" altLang="en-US" sz="4600" dirty="0" smtClean="0"/>
              <a:t>résentation </a:t>
            </a:r>
            <a:r>
              <a:rPr lang="fr-FR" altLang="en-US" sz="4600" dirty="0"/>
              <a:t>du stage d’initiation</a:t>
            </a:r>
          </a:p>
        </p:txBody>
      </p:sp>
      <p:sp>
        <p:nvSpPr>
          <p:cNvPr id="2052" name="Text Box 4">
            <a:extLst>
              <a:ext uri="{FF2B5EF4-FFF2-40B4-BE49-F238E27FC236}">
                <a16:creationId xmlns:a16="http://schemas.microsoft.com/office/drawing/2014/main" xmlns="" id="{EF35C396-2EAE-414B-9B19-2A933951E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260350"/>
            <a:ext cx="6048375" cy="72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altLang="en-US" sz="1600" b="1" dirty="0"/>
              <a:t>Institut Supérieur des Études Technologiques de </a:t>
            </a:r>
            <a:r>
              <a:rPr lang="fr-FR" altLang="en-US" sz="1600" b="1" dirty="0" smtClean="0"/>
              <a:t>Bizerte</a:t>
            </a:r>
            <a:endParaRPr lang="fr-FR" altLang="en-US" sz="1600" b="1" dirty="0"/>
          </a:p>
          <a:p>
            <a:pPr algn="ctr">
              <a:spcBef>
                <a:spcPct val="50000"/>
              </a:spcBef>
            </a:pPr>
            <a:r>
              <a:rPr lang="fr-FR" altLang="en-US" sz="1700" b="1" dirty="0"/>
              <a:t>Département </a:t>
            </a:r>
            <a:r>
              <a:rPr lang="fr-FR" altLang="en-US" sz="1700" b="1" dirty="0" smtClean="0"/>
              <a:t>Génie électrique</a:t>
            </a:r>
            <a:endParaRPr lang="fr-FR" altLang="en-US" sz="1700" b="1" dirty="0"/>
          </a:p>
        </p:txBody>
      </p:sp>
      <p:sp>
        <p:nvSpPr>
          <p:cNvPr id="2053" name="Text Box 5">
            <a:extLst>
              <a:ext uri="{FF2B5EF4-FFF2-40B4-BE49-F238E27FC236}">
                <a16:creationId xmlns:a16="http://schemas.microsoft.com/office/drawing/2014/main" xmlns="" id="{C0F8A899-2F32-43F4-ACF6-83F5349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" y="4430713"/>
            <a:ext cx="16557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en-US" b="1" dirty="0">
                <a:solidFill>
                  <a:schemeClr val="bg2"/>
                </a:solidFill>
              </a:rPr>
              <a:t>Élaboré par:</a:t>
            </a:r>
          </a:p>
        </p:txBody>
      </p:sp>
      <p:sp>
        <p:nvSpPr>
          <p:cNvPr id="2054" name="Text Box 6">
            <a:extLst>
              <a:ext uri="{FF2B5EF4-FFF2-40B4-BE49-F238E27FC236}">
                <a16:creationId xmlns:a16="http://schemas.microsoft.com/office/drawing/2014/main" xmlns="" id="{268CD351-41BC-4F86-B432-F8FD40C39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4430713"/>
            <a:ext cx="23764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en-US" b="1" dirty="0">
                <a:solidFill>
                  <a:schemeClr val="bg2"/>
                </a:solidFill>
              </a:rPr>
              <a:t>Encadré par:</a:t>
            </a:r>
          </a:p>
        </p:txBody>
      </p:sp>
      <p:sp>
        <p:nvSpPr>
          <p:cNvPr id="2055" name="Text Box 7">
            <a:extLst>
              <a:ext uri="{FF2B5EF4-FFF2-40B4-BE49-F238E27FC236}">
                <a16:creationId xmlns:a16="http://schemas.microsoft.com/office/drawing/2014/main" xmlns="" id="{E8047F84-129D-4E66-98DA-376EC1F5E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6381750"/>
            <a:ext cx="3743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altLang="en-US" b="1" dirty="0"/>
              <a:t>Année Universitaire </a:t>
            </a:r>
            <a:r>
              <a:rPr lang="fr-FR" altLang="en-US" b="1" dirty="0" smtClean="0"/>
              <a:t>2020-2021</a:t>
            </a:r>
            <a:endParaRPr lang="fr-FR" altLang="en-US" b="1" dirty="0"/>
          </a:p>
        </p:txBody>
      </p:sp>
      <p:sp>
        <p:nvSpPr>
          <p:cNvPr id="2056" name="Text Box 8">
            <a:extLst>
              <a:ext uri="{FF2B5EF4-FFF2-40B4-BE49-F238E27FC236}">
                <a16:creationId xmlns:a16="http://schemas.microsoft.com/office/drawing/2014/main" xmlns="" id="{812F171B-FE0E-44CB-8083-8A2AEA683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882" y="4873118"/>
            <a:ext cx="2881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en-US" sz="2400" dirty="0" err="1" smtClean="0"/>
              <a:t>Aymen</a:t>
            </a:r>
            <a:r>
              <a:rPr lang="fr-FR" altLang="en-US" sz="2400" dirty="0" smtClean="0"/>
              <a:t> ben </a:t>
            </a:r>
            <a:r>
              <a:rPr lang="fr-FR" altLang="en-US" sz="2400" dirty="0" err="1" smtClean="0"/>
              <a:t>jemaa</a:t>
            </a:r>
            <a:endParaRPr lang="fr-FR" altLang="en-US" sz="2400" dirty="0"/>
          </a:p>
        </p:txBody>
      </p:sp>
      <p:sp>
        <p:nvSpPr>
          <p:cNvPr id="2057" name="Text Box 9">
            <a:extLst>
              <a:ext uri="{FF2B5EF4-FFF2-40B4-BE49-F238E27FC236}">
                <a16:creationId xmlns:a16="http://schemas.microsoft.com/office/drawing/2014/main" xmlns="" id="{D1DBEE3E-213B-4A86-B09A-AC22EE7BA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8128" y="4873118"/>
            <a:ext cx="288131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en-US" sz="2400" dirty="0" err="1" smtClean="0"/>
              <a:t>Mr.taoufik</a:t>
            </a:r>
            <a:r>
              <a:rPr lang="fr-FR" altLang="en-US" sz="2400" dirty="0" smtClean="0"/>
              <a:t> </a:t>
            </a:r>
            <a:r>
              <a:rPr lang="fr-FR" altLang="en-US" sz="2400" dirty="0" err="1" smtClean="0"/>
              <a:t>sbouii</a:t>
            </a:r>
            <a:endParaRPr lang="fr-FR" altLang="en-US" sz="2400" dirty="0" smtClean="0"/>
          </a:p>
          <a:p>
            <a:pPr>
              <a:spcBef>
                <a:spcPct val="50000"/>
              </a:spcBef>
            </a:pPr>
            <a:r>
              <a:rPr lang="fr-FR" altLang="en-US" sz="2400" dirty="0" err="1" smtClean="0"/>
              <a:t>Mr.lotfi</a:t>
            </a:r>
            <a:r>
              <a:rPr lang="fr-FR" altLang="en-US" sz="2400" dirty="0" smtClean="0"/>
              <a:t> demi</a:t>
            </a:r>
            <a:endParaRPr lang="fr-FR" altLang="en-US" sz="2400" dirty="0"/>
          </a:p>
        </p:txBody>
      </p:sp>
      <p:sp>
        <p:nvSpPr>
          <p:cNvPr id="2058" name="Text Box 10">
            <a:extLst>
              <a:ext uri="{FF2B5EF4-FFF2-40B4-BE49-F238E27FC236}">
                <a16:creationId xmlns:a16="http://schemas.microsoft.com/office/drawing/2014/main" xmlns="" id="{A05DF2E2-E14B-4E09-9461-DDE02E5B8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5503768"/>
            <a:ext cx="39592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en-US" sz="2000" dirty="0">
                <a:solidFill>
                  <a:schemeClr val="bg2"/>
                </a:solidFill>
              </a:rPr>
              <a:t>Société d’accueil</a:t>
            </a:r>
            <a:r>
              <a:rPr lang="fr-FR" altLang="en-US" sz="2000" dirty="0" smtClean="0">
                <a:solidFill>
                  <a:schemeClr val="bg2"/>
                </a:solidFill>
              </a:rPr>
              <a:t>:</a:t>
            </a:r>
            <a:r>
              <a:rPr lang="fr-FR" altLang="en-US" sz="2000" dirty="0"/>
              <a:t> </a:t>
            </a:r>
            <a:r>
              <a:rPr lang="fr-FR" altLang="en-US" sz="2000" dirty="0" smtClean="0"/>
              <a:t>Régie Nationale des Tabacs et des Allumettes.</a:t>
            </a:r>
            <a:endParaRPr lang="fr-FR" altLang="en-US" sz="2000" dirty="0"/>
          </a:p>
        </p:txBody>
      </p:sp>
      <p:sp>
        <p:nvSpPr>
          <p:cNvPr id="2060" name="Rectangle 12">
            <a:extLst>
              <a:ext uri="{FF2B5EF4-FFF2-40B4-BE49-F238E27FC236}">
                <a16:creationId xmlns:a16="http://schemas.microsoft.com/office/drawing/2014/main" xmlns="" id="{BFDD03B0-5B53-4305-AB04-0D8B703BF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6550" y="260350"/>
            <a:ext cx="914400" cy="91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Image 12" descr="Accuei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064" y="321707"/>
            <a:ext cx="51816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Etablissement d'enseignement supérieur privé | | Institut Supérieur des  Etudes Technologiques de Bizerte - ISET - Bizerte"/>
          <p:cNvSpPr>
            <a:spLocks noChangeAspect="1" noChangeArrowheads="1"/>
          </p:cNvSpPr>
          <p:nvPr/>
        </p:nvSpPr>
        <p:spPr bwMode="auto">
          <a:xfrm>
            <a:off x="155575" y="-830263"/>
            <a:ext cx="2562225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AutoShape 4" descr="Etablissement d'enseignement supérieur privé | | Institut Supérieur des  Etudes Technologiques de Bizerte - ISET - Bizerte"/>
          <p:cNvSpPr>
            <a:spLocks noChangeAspect="1" noChangeArrowheads="1"/>
          </p:cNvSpPr>
          <p:nvPr/>
        </p:nvSpPr>
        <p:spPr bwMode="auto">
          <a:xfrm>
            <a:off x="307975" y="-677863"/>
            <a:ext cx="2562225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558" y="5749996"/>
            <a:ext cx="1125171" cy="975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F2E39-D56D-4300-A995-ACA482FEB4BB}" type="slidenum">
              <a:rPr lang="fr-FR" altLang="en-US" smtClean="0"/>
              <a:pPr/>
              <a:t>10</a:t>
            </a:fld>
            <a:endParaRPr lang="fr-F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712968" cy="655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41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xmlns="" id="{48E484CE-6AFA-4E60-957F-B03DDD425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altLang="en-US" b="1" dirty="0">
                <a:solidFill>
                  <a:schemeClr val="bg2"/>
                </a:solidFill>
              </a:rPr>
              <a:t>Tâches effectuées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xmlns="" id="{CDE230A3-DABB-4E28-A9EF-85632589EB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7544" y="1772816"/>
            <a:ext cx="7620000" cy="43735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fr-FR" altLang="en-US" sz="2800" dirty="0" smtClean="0"/>
              <a:t>-Gérer le poids de la cigarette a travers une interface IHM puis tester si le poids de la cigarette est égale à la norme (700 mg).</a:t>
            </a:r>
          </a:p>
          <a:p>
            <a:pPr>
              <a:buFont typeface="Wingdings" panose="05000000000000000000" pitchFamily="2" charset="2"/>
              <a:buNone/>
            </a:pPr>
            <a:endParaRPr lang="fr-FR" altLang="en-US" sz="2800" dirty="0"/>
          </a:p>
          <a:p>
            <a:pPr>
              <a:buFont typeface="Wingdings" panose="05000000000000000000" pitchFamily="2" charset="2"/>
              <a:buNone/>
            </a:pPr>
            <a:endParaRPr lang="fr-FR" alt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C383665-9F32-4964-AF0F-66AE66C7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CAC8-EC55-42AE-B5AD-B5ADD0CCA630}" type="slidenum">
              <a:rPr lang="fr-FR" altLang="en-US"/>
              <a:pPr/>
              <a:t>11</a:t>
            </a:fld>
            <a:endParaRPr lang="fr-F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3" y="3284984"/>
            <a:ext cx="5112568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0684" y="260648"/>
            <a:ext cx="8291264" cy="6048672"/>
          </a:xfrm>
        </p:spPr>
        <p:txBody>
          <a:bodyPr/>
          <a:lstStyle/>
          <a:p>
            <a:r>
              <a:rPr lang="fr-FR" altLang="en-US" sz="2800" dirty="0"/>
              <a:t>-Assister aux contrôles de sécurité des machines</a:t>
            </a:r>
          </a:p>
          <a:p>
            <a:r>
              <a:rPr lang="fr-FR" altLang="en-US" sz="2800" dirty="0"/>
              <a:t>(armoires électrique </a:t>
            </a:r>
            <a:r>
              <a:rPr lang="fr-FR" altLang="en-US" sz="2800" dirty="0" smtClean="0"/>
              <a:t>,ventilation..…).</a:t>
            </a:r>
            <a:endParaRPr lang="fr-FR" altLang="en-US" sz="280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F2E39-D56D-4300-A995-ACA482FEB4BB}" type="slidenum">
              <a:rPr lang="fr-FR" altLang="en-US" smtClean="0"/>
              <a:pPr/>
              <a:t>12</a:t>
            </a:fld>
            <a:endParaRPr lang="fr-F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1412776"/>
            <a:ext cx="8317461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83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4958680"/>
          </a:xfrm>
        </p:spPr>
        <p:txBody>
          <a:bodyPr>
            <a:normAutofit/>
          </a:bodyPr>
          <a:lstStyle/>
          <a:p>
            <a:r>
              <a:rPr lang="fr-FR" altLang="en-US" sz="2800" dirty="0" smtClean="0"/>
              <a:t>-Assister </a:t>
            </a:r>
            <a:r>
              <a:rPr lang="fr-FR" altLang="en-US" sz="2800" dirty="0"/>
              <a:t>au remplacement des dents de la tapis qui déplace le tabac dans la partie VE( filtrage du tabac) de la machine protos </a:t>
            </a:r>
            <a:r>
              <a:rPr lang="fr-FR" altLang="en-US" sz="2800" dirty="0" smtClean="0"/>
              <a:t>90</a:t>
            </a:r>
            <a:r>
              <a:rPr lang="fr-FR" altLang="en-US" sz="2800" baseline="30000" dirty="0" smtClean="0"/>
              <a:t>E</a:t>
            </a:r>
            <a:endParaRPr lang="fr-FR" sz="2800" dirty="0" smtClean="0"/>
          </a:p>
          <a:p>
            <a:r>
              <a:rPr lang="fr-FR" sz="2800" dirty="0" smtClean="0"/>
              <a:t>-Manipuler le circuit pneumatique (commande du clapet respiratoire de la machine Découflé nano 6.</a:t>
            </a:r>
          </a:p>
          <a:p>
            <a:r>
              <a:rPr lang="fr-FR" sz="2800" dirty="0" smtClean="0"/>
              <a:t>-Remplacer un capteur de fermeture de porte dans la machine Découflé nano 6.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62BCB-31CD-4F4C-B66D-7267F72A4609}" type="slidenum">
              <a:rPr lang="fr-FR" altLang="en-US" smtClean="0"/>
              <a:pPr/>
              <a:t>13</a:t>
            </a:fld>
            <a:endParaRPr lang="fr-FR" altLang="en-US" dirty="0"/>
          </a:p>
        </p:txBody>
      </p:sp>
    </p:spTree>
    <p:extLst>
      <p:ext uri="{BB962C8B-B14F-4D97-AF65-F5344CB8AC3E}">
        <p14:creationId xmlns:p14="http://schemas.microsoft.com/office/powerpoint/2010/main" val="289537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62BCB-31CD-4F4C-B66D-7267F72A4609}" type="slidenum">
              <a:rPr lang="fr-FR" altLang="en-US" smtClean="0"/>
              <a:pPr/>
              <a:t>14</a:t>
            </a:fld>
            <a:endParaRPr lang="fr-F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8057"/>
            <a:ext cx="8640960" cy="662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888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xmlns="" id="{6BDFA22A-C670-4148-88B1-E8E4F757D0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altLang="en-US" b="1" dirty="0">
                <a:solidFill>
                  <a:schemeClr val="bg2"/>
                </a:solidFill>
              </a:rPr>
              <a:t>Conclusion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xmlns="" id="{25CEF9F5-02E6-481F-B99E-EE9E6DA941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7544" y="1988840"/>
            <a:ext cx="8229600" cy="3886200"/>
          </a:xfrm>
        </p:spPr>
        <p:txBody>
          <a:bodyPr>
            <a:normAutofit/>
          </a:bodyPr>
          <a:lstStyle/>
          <a:p>
            <a:pPr lvl="1"/>
            <a:r>
              <a:rPr lang="fr-FR" altLang="en-US" sz="2800" dirty="0" smtClean="0">
                <a:solidFill>
                  <a:srgbClr val="002060"/>
                </a:solidFill>
              </a:rPr>
              <a:t>Je tire un bilan très positif de ce stage , j’ai fait une expérience très enrichissante sur le plan professionnel que personnel.</a:t>
            </a:r>
          </a:p>
          <a:p>
            <a:pPr lvl="1"/>
            <a:r>
              <a:rPr lang="fr-FR" altLang="en-US" sz="2800" dirty="0" smtClean="0">
                <a:solidFill>
                  <a:srgbClr val="002060"/>
                </a:solidFill>
              </a:rPr>
              <a:t>J’ai pu appréhender toutes les facettes de ce poste occupé ainsi l’importance du pratique et surtouts la première introduction au monde professionnel.</a:t>
            </a:r>
            <a:endParaRPr lang="fr-FR" altLang="en-US" sz="2800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373A988-921A-49E1-96E9-8A09C3008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FBB6D-A52C-42F8-A6A1-F794B21B0493}" type="slidenum">
              <a:rPr lang="fr-FR" altLang="en-US"/>
              <a:pPr/>
              <a:t>15</a:t>
            </a:fld>
            <a:endParaRPr lang="fr-F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xmlns="" id="{DE744E92-F1FA-4341-AEC1-EEA1730C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888" y="2636838"/>
            <a:ext cx="8229600" cy="1371600"/>
          </a:xfrm>
        </p:spPr>
        <p:txBody>
          <a:bodyPr>
            <a:normAutofit fontScale="90000"/>
          </a:bodyPr>
          <a:lstStyle/>
          <a:p>
            <a:r>
              <a:rPr lang="fr-FR" altLang="en-US" sz="6000" b="1" dirty="0">
                <a:solidFill>
                  <a:schemeClr val="bg2"/>
                </a:solidFill>
                <a:latin typeface="Monotype Corsiva" panose="03010101010201010101" pitchFamily="66" charset="0"/>
              </a:rPr>
              <a:t>Merci de votre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035C84C-D2A1-450C-8802-E548073A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268-E52C-4798-99EB-2E905C91D6DA}" type="slidenum">
              <a:rPr lang="fr-FR" altLang="en-US"/>
              <a:pPr/>
              <a:t>16</a:t>
            </a:fld>
            <a:endParaRPr lang="fr-F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0D0A4366-2E54-4A24-93C4-571090FD6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altLang="en-US" b="1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xmlns="" id="{0DA0DA90-EF7C-4CB2-942B-460A8DDC92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16013" y="1981200"/>
            <a:ext cx="7570787" cy="3886200"/>
          </a:xfrm>
        </p:spPr>
        <p:txBody>
          <a:bodyPr/>
          <a:lstStyle/>
          <a:p>
            <a:r>
              <a:rPr lang="fr-FR" altLang="en-US" sz="2800" dirty="0"/>
              <a:t>Présentation de la société</a:t>
            </a:r>
          </a:p>
          <a:p>
            <a:r>
              <a:rPr lang="fr-FR" altLang="en-US" sz="2800" dirty="0"/>
              <a:t>Contexte du </a:t>
            </a:r>
            <a:r>
              <a:rPr lang="fr-FR" altLang="en-US" sz="2800" dirty="0" smtClean="0"/>
              <a:t>stage</a:t>
            </a:r>
          </a:p>
          <a:p>
            <a:r>
              <a:rPr lang="fr-FR" sz="2800" dirty="0"/>
              <a:t>Chaine de fabrication de cigarettes</a:t>
            </a:r>
            <a:endParaRPr lang="fr-FR" altLang="en-US" sz="2800" dirty="0"/>
          </a:p>
          <a:p>
            <a:r>
              <a:rPr lang="fr-FR" altLang="en-US" sz="2800" dirty="0" smtClean="0"/>
              <a:t>Tâches </a:t>
            </a:r>
            <a:r>
              <a:rPr lang="fr-FR" altLang="en-US" sz="2800" dirty="0"/>
              <a:t>effectuées</a:t>
            </a:r>
          </a:p>
          <a:p>
            <a:r>
              <a:rPr lang="fr-FR" altLang="en-US" sz="2800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B182CB-A5EC-4720-AFF6-C3EADCD1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5708-F739-4211-8E0F-51D84D713144}" type="slidenum">
              <a:rPr lang="fr-FR" altLang="en-US"/>
              <a:pPr/>
              <a:t>2</a:t>
            </a:fld>
            <a:endParaRPr lang="fr-F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xmlns="" id="{3B53F60B-3166-447C-8171-E1FF459270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altLang="en-US" b="1" dirty="0">
                <a:solidFill>
                  <a:schemeClr val="bg2"/>
                </a:solidFill>
              </a:rPr>
              <a:t>Présentation de la société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xmlns="" id="{780A7908-055E-4B02-A1CF-0FCEEB5225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435975" cy="3886200"/>
          </a:xfrm>
        </p:spPr>
        <p:txBody>
          <a:bodyPr>
            <a:normAutofit lnSpcReduction="10000"/>
          </a:bodyPr>
          <a:lstStyle/>
          <a:p>
            <a:r>
              <a:rPr lang="fr-FR" sz="2800" dirty="0" smtClean="0"/>
              <a:t>    </a:t>
            </a:r>
            <a:r>
              <a:rPr lang="fr-FR" sz="2800" dirty="0"/>
              <a:t>L’agence nationale pour le tabac et les allumettes </a:t>
            </a:r>
            <a:r>
              <a:rPr lang="fr-FR" sz="2800" dirty="0" smtClean="0"/>
              <a:t>RNTA </a:t>
            </a:r>
            <a:r>
              <a:rPr lang="fr-FR" sz="2800" dirty="0"/>
              <a:t>a été crée en 1870 sous forme de régie rattaché au service de </a:t>
            </a:r>
            <a:r>
              <a:rPr lang="fr-FR" sz="2800" dirty="0" smtClean="0"/>
              <a:t>l’état. son principale rôle est d’exploiter le tabacs en Tunisie et de faire </a:t>
            </a:r>
            <a:r>
              <a:rPr lang="fr-FR" sz="2800" dirty="0"/>
              <a:t>l’objet d’un commerce international de plus en </a:t>
            </a:r>
            <a:r>
              <a:rPr lang="fr-FR" sz="2800" dirty="0" smtClean="0"/>
              <a:t>intense. </a:t>
            </a:r>
            <a:r>
              <a:rPr lang="fr-FR" sz="2800" dirty="0"/>
              <a:t>Elle est devenue actuellement un facteur </a:t>
            </a:r>
            <a:r>
              <a:rPr lang="fr-FR" sz="2800" dirty="0" smtClean="0"/>
              <a:t>important </a:t>
            </a:r>
            <a:r>
              <a:rPr lang="fr-FR" sz="2800" dirty="0"/>
              <a:t>dans l’alimentation des ressources financières des états </a:t>
            </a:r>
          </a:p>
          <a:p>
            <a:endParaRPr lang="fr-FR" alt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5D0C645-9A54-4357-9A81-D4572828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515F-045C-4C22-B470-963EBED73710}" type="slidenum">
              <a:rPr lang="fr-FR" altLang="en-US"/>
              <a:pPr/>
              <a:t>3</a:t>
            </a:fld>
            <a:endParaRPr lang="fr-F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968552"/>
          </a:xfrm>
        </p:spPr>
        <p:txBody>
          <a:bodyPr/>
          <a:lstStyle/>
          <a:p>
            <a:r>
              <a:rPr lang="fr-FR" sz="2800" dirty="0" smtClean="0"/>
              <a:t>Sa contribution présente </a:t>
            </a:r>
            <a:r>
              <a:rPr lang="fr-FR" sz="2800" dirty="0"/>
              <a:t>8% du budget tunisien du fait de son prix de vente, composé par plus de ¾ </a:t>
            </a:r>
            <a:r>
              <a:rPr lang="fr-FR" sz="2800" dirty="0" smtClean="0"/>
              <a:t>d’impôts directs</a:t>
            </a:r>
          </a:p>
          <a:p>
            <a:endParaRPr lang="fr-FR" sz="2800" dirty="0"/>
          </a:p>
          <a:p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62BCB-31CD-4F4C-B66D-7267F72A4609}" type="slidenum">
              <a:rPr lang="fr-FR" altLang="en-US" smtClean="0"/>
              <a:pPr/>
              <a:t>4</a:t>
            </a:fld>
            <a:endParaRPr lang="fr-F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8424936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40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188640"/>
            <a:ext cx="8784976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62BCB-31CD-4F4C-B66D-7267F72A4609}" type="slidenum">
              <a:rPr lang="fr-FR" altLang="en-US" smtClean="0"/>
              <a:pPr/>
              <a:t>5</a:t>
            </a:fld>
            <a:endParaRPr lang="fr-FR" altLang="en-US" dirty="0"/>
          </a:p>
        </p:txBody>
      </p:sp>
    </p:spTree>
    <p:extLst>
      <p:ext uri="{BB962C8B-B14F-4D97-AF65-F5344CB8AC3E}">
        <p14:creationId xmlns:p14="http://schemas.microsoft.com/office/powerpoint/2010/main" val="100119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xmlns="" id="{1DABEC78-31FD-47FB-84B2-2AA7435AC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altLang="en-US" b="1" dirty="0">
                <a:solidFill>
                  <a:schemeClr val="bg2"/>
                </a:solidFill>
              </a:rPr>
              <a:t>Contexte du stage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94375761-895B-4080-853F-C51C77C835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800" dirty="0" smtClean="0"/>
              <a:t>l’</a:t>
            </a:r>
            <a:r>
              <a:rPr lang="fr-FR" altLang="en-US" sz="2800" dirty="0" smtClean="0">
                <a:solidFill>
                  <a:srgbClr val="0000FE"/>
                </a:solidFill>
              </a:rPr>
              <a:t>objectif</a:t>
            </a:r>
            <a:r>
              <a:rPr lang="fr-FR" altLang="en-US" sz="2800" dirty="0" smtClean="0"/>
              <a:t> de mon stage était d’assister aux travaux </a:t>
            </a:r>
            <a:r>
              <a:rPr lang="fr-FR" altLang="en-US" sz="2800" dirty="0"/>
              <a:t>de maintenance, </a:t>
            </a:r>
            <a:r>
              <a:rPr lang="fr-FR" altLang="en-US" sz="2800" dirty="0" smtClean="0"/>
              <a:t>configuration et réglage des machines …dans </a:t>
            </a:r>
            <a:r>
              <a:rPr lang="fr-FR" sz="2800" dirty="0"/>
              <a:t>L’atelier Farhat Hached </a:t>
            </a:r>
            <a:r>
              <a:rPr lang="fr-FR" sz="2800" dirty="0" smtClean="0"/>
              <a:t>usine A de l’RNTA.</a:t>
            </a:r>
            <a:endParaRPr lang="fr-FR" altLang="en-US" sz="2800" dirty="0" smtClean="0"/>
          </a:p>
          <a:p>
            <a:endParaRPr lang="fr-FR" altLang="en-US" sz="2800" dirty="0" smtClean="0"/>
          </a:p>
          <a:p>
            <a:endParaRPr lang="fr-FR" alt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B42BFB5-4C64-4CBB-9E95-E34EAAF6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E6BB9-0E8F-4F52-ACD1-3B7B0533DFD3}" type="slidenum">
              <a:rPr lang="fr-FR" altLang="en-US"/>
              <a:pPr/>
              <a:t>6</a:t>
            </a:fld>
            <a:endParaRPr lang="fr-F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188640"/>
            <a:ext cx="7632848" cy="1371600"/>
          </a:xfrm>
        </p:spPr>
        <p:txBody>
          <a:bodyPr>
            <a:noAutofit/>
          </a:bodyPr>
          <a:lstStyle/>
          <a:p>
            <a:pPr algn="ctr"/>
            <a:r>
              <a:rPr lang="fr-FR" sz="3200" dirty="0" smtClean="0">
                <a:solidFill>
                  <a:schemeClr val="bg2">
                    <a:lumMod val="75000"/>
                  </a:schemeClr>
                </a:solidFill>
              </a:rPr>
              <a:t>Chaine de fabrication de cigarettes</a:t>
            </a:r>
            <a:endParaRPr lang="fr-FR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62BCB-31CD-4F4C-B66D-7267F72A4609}" type="slidenum">
              <a:rPr lang="fr-FR" altLang="en-US" smtClean="0"/>
              <a:pPr/>
              <a:t>7</a:t>
            </a:fld>
            <a:endParaRPr lang="fr-F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431540" y="1916832"/>
            <a:ext cx="3384376" cy="45365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-VE</a:t>
            </a:r>
          </a:p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-SE</a:t>
            </a:r>
          </a:p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-MAX</a:t>
            </a:r>
          </a:p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-Magomat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62525" y="1916832"/>
            <a:ext cx="3168352" cy="453650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tx1"/>
                </a:solidFill>
              </a:rPr>
              <a:t>-Cartoucheuse</a:t>
            </a:r>
          </a:p>
          <a:p>
            <a:pPr algn="ctr"/>
            <a:r>
              <a:rPr lang="fr-FR" sz="2800" b="1" dirty="0" smtClean="0">
                <a:solidFill>
                  <a:schemeClr val="tx1"/>
                </a:solidFill>
              </a:rPr>
              <a:t>-Cellophaneuse</a:t>
            </a:r>
            <a:endParaRPr lang="fr-FR" sz="2800" b="1" dirty="0">
              <a:solidFill>
                <a:schemeClr val="tx1"/>
              </a:solidFill>
            </a:endParaRPr>
          </a:p>
        </p:txBody>
      </p:sp>
      <p:sp>
        <p:nvSpPr>
          <p:cNvPr id="9" name="Flèche droite 8"/>
          <p:cNvSpPr/>
          <p:nvPr/>
        </p:nvSpPr>
        <p:spPr>
          <a:xfrm>
            <a:off x="4067944" y="3645024"/>
            <a:ext cx="936104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683568" y="2060848"/>
            <a:ext cx="288032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/>
              <a:t>Confectionneuse</a:t>
            </a:r>
            <a:endParaRPr lang="fr-FR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5436096" y="2060848"/>
            <a:ext cx="2664296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/>
              <a:t>Empaqueteuse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36573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F2E39-D56D-4300-A995-ACA482FEB4BB}" type="slidenum">
              <a:rPr lang="fr-FR" altLang="en-US" smtClean="0"/>
              <a:pPr/>
              <a:t>8</a:t>
            </a:fld>
            <a:endParaRPr lang="fr-F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876256" y="255340"/>
            <a:ext cx="1944216" cy="172819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Tabac brute séché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4815458" y="588393"/>
            <a:ext cx="1376722" cy="1195536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VE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2729905" y="631801"/>
            <a:ext cx="1406549" cy="115212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SE</a:t>
            </a:r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755576" y="2708920"/>
            <a:ext cx="1836203" cy="176756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MAGOMAT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259371" y="5301208"/>
            <a:ext cx="2520280" cy="1296144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</a:t>
            </a:r>
            <a:r>
              <a:rPr lang="fr-FR" dirty="0" smtClean="0"/>
              <a:t>artoucheuse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3563888" y="5337212"/>
            <a:ext cx="2376264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</a:t>
            </a:r>
            <a:r>
              <a:rPr lang="fr-FR" dirty="0" smtClean="0"/>
              <a:t>ellophaneuse</a:t>
            </a:r>
            <a:endParaRPr lang="fr-FR" dirty="0"/>
          </a:p>
        </p:txBody>
      </p:sp>
      <p:sp>
        <p:nvSpPr>
          <p:cNvPr id="13" name="Flèche gauche 12"/>
          <p:cNvSpPr/>
          <p:nvPr/>
        </p:nvSpPr>
        <p:spPr>
          <a:xfrm>
            <a:off x="6336196" y="955837"/>
            <a:ext cx="504056" cy="5040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gauche 13"/>
          <p:cNvSpPr/>
          <p:nvPr/>
        </p:nvSpPr>
        <p:spPr>
          <a:xfrm>
            <a:off x="4218062" y="934133"/>
            <a:ext cx="504056" cy="5040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gauche 14"/>
          <p:cNvSpPr/>
          <p:nvPr/>
        </p:nvSpPr>
        <p:spPr>
          <a:xfrm rot="16200000">
            <a:off x="1267483" y="1992313"/>
            <a:ext cx="504056" cy="5040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gauche 16"/>
          <p:cNvSpPr/>
          <p:nvPr/>
        </p:nvSpPr>
        <p:spPr>
          <a:xfrm rot="10800000">
            <a:off x="2987824" y="5697252"/>
            <a:ext cx="504056" cy="5040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 gauche 17"/>
          <p:cNvSpPr/>
          <p:nvPr/>
        </p:nvSpPr>
        <p:spPr>
          <a:xfrm rot="16200000">
            <a:off x="1421649" y="4653136"/>
            <a:ext cx="504056" cy="5040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72008" y="3337756"/>
            <a:ext cx="683568" cy="64807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6588224" y="5157192"/>
            <a:ext cx="576064" cy="64807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6984268" y="5866953"/>
            <a:ext cx="576064" cy="64807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6192180" y="5866953"/>
            <a:ext cx="576064" cy="64807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57350" y="3301752"/>
            <a:ext cx="135446" cy="7200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310165" y="3301752"/>
            <a:ext cx="135446" cy="7200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539552" y="3301752"/>
            <a:ext cx="135446" cy="72008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539552" y="588393"/>
            <a:ext cx="1500435" cy="119553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MAX</a:t>
            </a:r>
            <a:endParaRPr lang="fr-FR" dirty="0"/>
          </a:p>
        </p:txBody>
      </p:sp>
      <p:sp>
        <p:nvSpPr>
          <p:cNvPr id="28" name="Flèche gauche 27"/>
          <p:cNvSpPr/>
          <p:nvPr/>
        </p:nvSpPr>
        <p:spPr>
          <a:xfrm>
            <a:off x="2087723" y="907196"/>
            <a:ext cx="504056" cy="5040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16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F2E39-D56D-4300-A995-ACA482FEB4BB}" type="slidenum">
              <a:rPr lang="fr-FR" altLang="en-US" smtClean="0"/>
              <a:pPr/>
              <a:t>9</a:t>
            </a:fld>
            <a:endParaRPr lang="fr-F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352928" cy="6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998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el">
  <a:themeElements>
    <a:clrScheme name="Essentie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e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e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678</TotalTime>
  <Words>371</Words>
  <Application>Microsoft Office PowerPoint</Application>
  <PresentationFormat>Affichage à l'écran (4:3)</PresentationFormat>
  <Paragraphs>63</Paragraphs>
  <Slides>16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7" baseType="lpstr">
      <vt:lpstr>Essentiel</vt:lpstr>
      <vt:lpstr>Présentation du stage d’initiation</vt:lpstr>
      <vt:lpstr>Plan</vt:lpstr>
      <vt:lpstr>Présentation de la société</vt:lpstr>
      <vt:lpstr>Présentation PowerPoint</vt:lpstr>
      <vt:lpstr>Présentation PowerPoint</vt:lpstr>
      <vt:lpstr>Contexte du stage</vt:lpstr>
      <vt:lpstr>Chaine de fabrication de cigarettes</vt:lpstr>
      <vt:lpstr>Présentation PowerPoint</vt:lpstr>
      <vt:lpstr>Présentation PowerPoint</vt:lpstr>
      <vt:lpstr>Présentation PowerPoint</vt:lpstr>
      <vt:lpstr>Tâches effectuées</vt:lpstr>
      <vt:lpstr>Présentation PowerPoint</vt:lpstr>
      <vt:lpstr>Présentation PowerPoint</vt:lpstr>
      <vt:lpstr>Présentation PowerPoint</vt:lpstr>
      <vt:lpstr>Conclusion</vt:lpstr>
      <vt:lpstr>Merci de votre attention</vt:lpstr>
    </vt:vector>
  </TitlesOfParts>
  <Company>ENSI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 présentation</dc:title>
  <dc:creator>ben jemaa aymen</dc:creator>
  <cp:lastModifiedBy>ben jemaa aymen</cp:lastModifiedBy>
  <cp:revision>104</cp:revision>
  <dcterms:created xsi:type="dcterms:W3CDTF">2000-01-01T00:26:12Z</dcterms:created>
  <dcterms:modified xsi:type="dcterms:W3CDTF">2021-11-05T21:35:10Z</dcterms:modified>
</cp:coreProperties>
</file>